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erriweather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22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21" Type="http://schemas.openxmlformats.org/officeDocument/2006/relationships/font" Target="fonts/Merriweath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erriweather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9d4b1dd5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9d4b1dd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9d4b1dd5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9d4b1dd5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9d4b1dd5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9d4b1dd5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9d4b1dd5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9d4b1dd5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9d4b1dd5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9d4b1dd5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9d4b1dd5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9d4b1dd5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9d4b1dd5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9d4b1dd5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9d4b1dd5e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9d4b1dd5e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9d4b1dd5e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9d4b1dd5e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9d4b1dd5e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9d4b1dd5e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Advection / Interpolation causes dissipation of the velocity and loss of local small-scale details - a vorticy confinement force is used to re-inject this energy back into the </a:t>
            </a:r>
            <a:r>
              <a:rPr lang="en"/>
              <a:t>fluid</a:t>
            </a:r>
            <a:r>
              <a:rPr lang="en"/>
              <a:t>’s velocity fiels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9d4b1dd5e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9d4b1dd5e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force the intermediate velocity field to be incompressible by solving a pressure-poisson equation,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9d4b1dd5e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9d4b1dd5e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9d4b1dd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9d4b1dd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Verdana"/>
              <a:buNone/>
              <a:defRPr b="1" sz="5200">
                <a:latin typeface="Verdana"/>
                <a:ea typeface="Verdana"/>
                <a:cs typeface="Verdana"/>
                <a:sym typeface="Verdan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sz="28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322900"/>
            <a:ext cx="6135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erdana"/>
              <a:buNone/>
              <a:defRPr sz="2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Merriweather"/>
              <a:buChar char="●"/>
              <a:defRPr sz="1800">
                <a:solidFill>
                  <a:srgbClr val="CCCCCC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Merriweather"/>
              <a:buChar char="○"/>
              <a:defRPr>
                <a:solidFill>
                  <a:srgbClr val="CCCCCC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Merriweather"/>
              <a:buChar char="■"/>
              <a:defRPr>
                <a:solidFill>
                  <a:srgbClr val="CCCCCC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Merriweather"/>
              <a:buChar char="●"/>
              <a:defRPr>
                <a:solidFill>
                  <a:srgbClr val="CCCCCC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Merriweather"/>
              <a:buChar char="○"/>
              <a:defRPr>
                <a:solidFill>
                  <a:srgbClr val="CCCCCC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Merriweather"/>
              <a:buChar char="■"/>
              <a:defRPr>
                <a:solidFill>
                  <a:srgbClr val="CCCCCC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Merriweather"/>
              <a:buChar char="●"/>
              <a:defRPr>
                <a:solidFill>
                  <a:srgbClr val="CCCCCC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Merriweather"/>
              <a:buChar char="○"/>
              <a:defRPr>
                <a:solidFill>
                  <a:srgbClr val="CCCCCC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Merriweather"/>
              <a:buChar char="■"/>
              <a:defRPr>
                <a:solidFill>
                  <a:srgbClr val="CCCCCC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3624075"/>
            <a:ext cx="1519425" cy="15194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lco1EtGESMaRm_pSgnZlF7sgqUwQsa2w/view" TargetMode="External"/><Relationship Id="rId4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Ymw9DwU4H72r-XeHjHNvROUFbSD3Z9Ej/view" TargetMode="External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Smoke-Signals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Anna Finkelstein, Zachary Mothner, Danielle Rozenblit, Alex Mina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322900"/>
            <a:ext cx="6135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Results!  Coarse Real-Time Results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389600"/>
            <a:ext cx="36519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OpenGL used to visualize simulation and gather coarse results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Left: </a:t>
            </a:r>
            <a:r>
              <a:rPr lang="en"/>
              <a:t>densities</a:t>
            </a:r>
            <a:r>
              <a:rPr lang="en"/>
              <a:t> shown using pseudo-particle representation (random particles generated)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Right: velocities shown using arrows, with magnitudes represented by size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 rotWithShape="1">
          <a:blip r:embed="rId3">
            <a:alphaModFix/>
          </a:blip>
          <a:srcRect b="0" l="21044" r="33305" t="7398"/>
          <a:stretch/>
        </p:blipFill>
        <p:spPr>
          <a:xfrm>
            <a:off x="4324975" y="1238300"/>
            <a:ext cx="2068001" cy="34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 rotWithShape="1">
          <a:blip r:embed="rId4">
            <a:alphaModFix/>
          </a:blip>
          <a:srcRect b="0" l="20513" r="35179" t="6576"/>
          <a:stretch/>
        </p:blipFill>
        <p:spPr>
          <a:xfrm>
            <a:off x="6650475" y="1238300"/>
            <a:ext cx="1989687" cy="34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Results!  Our Smoke Plume!</a:t>
            </a:r>
            <a:endParaRPr/>
          </a:p>
        </p:txBody>
      </p:sp>
      <p:cxnSp>
        <p:nvCxnSpPr>
          <p:cNvPr id="128" name="Google Shape;128;p23"/>
          <p:cNvCxnSpPr/>
          <p:nvPr/>
        </p:nvCxnSpPr>
        <p:spPr>
          <a:xfrm flipH="1">
            <a:off x="1576175" y="1285525"/>
            <a:ext cx="1922700" cy="2537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kidding… here’s a real video</a:t>
            </a:r>
            <a:endParaRPr/>
          </a:p>
        </p:txBody>
      </p:sp>
      <p:pic>
        <p:nvPicPr>
          <p:cNvPr id="134" name="Google Shape;134;p24" title="mov_2_slow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0" y="1017725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Results!  Smoke-Smoke Interaction</a:t>
            </a:r>
            <a:endParaRPr/>
          </a:p>
        </p:txBody>
      </p:sp>
      <p:pic>
        <p:nvPicPr>
          <p:cNvPr id="140" name="Google Shape;140;p25" title="sides_slow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0177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Division of Work</a:t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Real-time VDB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Advection, Poisson Pressure Solver, </a:t>
            </a:r>
            <a:r>
              <a:rPr lang="en"/>
              <a:t>Vorticity Injection, Offline Rendering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Anna, Zach, Danielle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Goal: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physically-based offline smoke simulator based on </a:t>
            </a:r>
            <a:r>
              <a:rPr lang="en"/>
              <a:t>Fedkiw’s</a:t>
            </a:r>
            <a:r>
              <a:rPr lang="en"/>
              <a:t> paper </a:t>
            </a:r>
            <a:r>
              <a:rPr b="1" i="1" lang="en"/>
              <a:t>Visual Simulation of Smoke</a:t>
            </a:r>
            <a:endParaRPr b="1" i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Why?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frequently in VFX applications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Fluid simulations used for computational flow dynamics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to simulate particle dispersion (contaminants etc.)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Smoke looks cool!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Approach: 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1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</a:t>
            </a:r>
            <a:r>
              <a:rPr lang="en" sz="1600"/>
              <a:t>sed a </a:t>
            </a:r>
            <a:r>
              <a:rPr b="1" i="1" lang="en" sz="1600"/>
              <a:t>MAC Grid</a:t>
            </a:r>
            <a:r>
              <a:rPr lang="en" sz="1600"/>
              <a:t> to discretize </a:t>
            </a:r>
            <a:r>
              <a:rPr lang="en" sz="1600"/>
              <a:t>the computational domain into identical voxels.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Followed a </a:t>
            </a:r>
            <a:r>
              <a:rPr b="1" i="1" lang="en" sz="1600"/>
              <a:t>Semi-</a:t>
            </a:r>
            <a:r>
              <a:rPr b="1" i="1" lang="en" sz="1600"/>
              <a:t>Lagrangian</a:t>
            </a:r>
            <a:r>
              <a:rPr lang="en" sz="1600"/>
              <a:t> advection scheme  with </a:t>
            </a:r>
            <a:r>
              <a:rPr b="1" i="1" lang="en" sz="1600"/>
              <a:t>monotonic cubic interpolation</a:t>
            </a:r>
            <a:r>
              <a:rPr lang="en" sz="1600"/>
              <a:t> in order to advect Velocity, Density, and Temperature.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Re-injected the energy lost due to </a:t>
            </a:r>
            <a:r>
              <a:rPr lang="en" sz="1600"/>
              <a:t>numerical dissipation </a:t>
            </a:r>
            <a:r>
              <a:rPr lang="en" sz="1600"/>
              <a:t>back into the fluid </a:t>
            </a:r>
            <a:r>
              <a:rPr lang="en" sz="1600"/>
              <a:t>using </a:t>
            </a:r>
            <a:r>
              <a:rPr b="1" i="1" lang="en" sz="1600"/>
              <a:t>vorticity confinement</a:t>
            </a:r>
            <a:r>
              <a:rPr lang="en" sz="1600"/>
              <a:t>.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Forced the velocity field to be </a:t>
            </a:r>
            <a:r>
              <a:rPr b="1" i="1" lang="en" sz="1600"/>
              <a:t>incompressible</a:t>
            </a:r>
            <a:r>
              <a:rPr lang="en" sz="1600"/>
              <a:t> by solving a poisson pressure equation.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Wrote grid density states at each timestep to ‘.vol’ export files that could be rendered using the </a:t>
            </a:r>
            <a:r>
              <a:rPr b="1" i="1" lang="en" sz="1600"/>
              <a:t>mitsuba2</a:t>
            </a:r>
            <a:r>
              <a:rPr lang="en" sz="1600"/>
              <a:t> renderer.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Discretization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Used a </a:t>
            </a:r>
            <a:r>
              <a:rPr b="1" i="1" lang="en" sz="1600"/>
              <a:t>MAC Grid</a:t>
            </a:r>
            <a:r>
              <a:rPr lang="en" sz="1600"/>
              <a:t> to discretize the computational domain into identical voxels.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975" y="1791850"/>
            <a:ext cx="5074050" cy="28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Advection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Followed a </a:t>
            </a:r>
            <a:r>
              <a:rPr b="1" i="1" lang="en" sz="1600"/>
              <a:t>Semi-Lagrangian</a:t>
            </a:r>
            <a:r>
              <a:rPr lang="en" sz="1600"/>
              <a:t> advection scheme  with </a:t>
            </a:r>
            <a:r>
              <a:rPr b="1" i="1" lang="en" sz="1600"/>
              <a:t>monotonic cubic interpolation</a:t>
            </a:r>
            <a:r>
              <a:rPr lang="en" sz="1600"/>
              <a:t> in order to advect Velocity, Density, and Temperature.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3050" y="2209800"/>
            <a:ext cx="36576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3925" y="3842250"/>
            <a:ext cx="2874375" cy="42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7"/>
          <p:cNvCxnSpPr/>
          <p:nvPr/>
        </p:nvCxnSpPr>
        <p:spPr>
          <a:xfrm rot="10800000">
            <a:off x="6178400" y="3145575"/>
            <a:ext cx="348300" cy="40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Vorticity Injection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Re-injected the energy lost due to numerical dissipation back into the fluid using </a:t>
            </a:r>
            <a:r>
              <a:rPr b="1" i="1" lang="en" sz="1600"/>
              <a:t>vorticity confinement</a:t>
            </a:r>
            <a:r>
              <a:rPr lang="en" sz="1600"/>
              <a:t>.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3875" y="1885950"/>
            <a:ext cx="19050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5275" y="2844200"/>
            <a:ext cx="2862200" cy="8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3350" y="4033600"/>
            <a:ext cx="268605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Pressure Projection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Forced the velocity field to be </a:t>
            </a:r>
            <a:r>
              <a:rPr b="1" i="1" lang="en" sz="1600"/>
              <a:t>incompressible</a:t>
            </a:r>
            <a:r>
              <a:rPr lang="en" sz="1600"/>
              <a:t> by solving a pressure-poisson equation and subtracting the pressure gradients from the intermediate velocity field.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1200" y="2063700"/>
            <a:ext cx="240030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9150" y="3273500"/>
            <a:ext cx="28575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Offline Rendering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Wrote grid density states at each timestep to ‘.vol’ export files that could be rendered using the </a:t>
            </a:r>
            <a:r>
              <a:rPr b="1" i="1" lang="en" sz="1600"/>
              <a:t>mitsuba2</a:t>
            </a:r>
            <a:r>
              <a:rPr lang="en" sz="1600"/>
              <a:t> renderer.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549" y="1882525"/>
            <a:ext cx="3376899" cy="301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found advection and pressure projection particularly conceptually challenging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had a bug deep in our original data structure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Complete overhaul of the code!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